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71" r:id="rId5"/>
    <p:sldId id="270" r:id="rId6"/>
    <p:sldId id="257" r:id="rId7"/>
    <p:sldId id="258" r:id="rId8"/>
    <p:sldId id="259" r:id="rId9"/>
    <p:sldId id="268" r:id="rId10"/>
    <p:sldId id="260" r:id="rId11"/>
    <p:sldId id="261" r:id="rId12"/>
    <p:sldId id="263" r:id="rId13"/>
    <p:sldId id="272" r:id="rId14"/>
    <p:sldId id="262" r:id="rId15"/>
    <p:sldId id="264" r:id="rId16"/>
    <p:sldId id="26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4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9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95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8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01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40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3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42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2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7616-F41A-4F1A-9B45-E32B2775ED75}" type="datetimeFigureOut">
              <a:rPr lang="pl-PL" smtClean="0"/>
              <a:t>2017-07-18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E2BC-39BD-4930-B18D-2292036DE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29050"/>
            <a:ext cx="10515600" cy="408750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/>
              <a:t> </a:t>
            </a:r>
            <a:r>
              <a:rPr lang="pl-PL" sz="2400" dirty="0" smtClean="0"/>
              <a:t>Projekty </a:t>
            </a:r>
            <a:r>
              <a:rPr lang="pl-PL" sz="2400" dirty="0" smtClean="0"/>
              <a:t>realizowany </a:t>
            </a:r>
            <a:r>
              <a:rPr lang="pl-PL" sz="2400" dirty="0"/>
              <a:t>ze środków Europejskiego Funduszu Społecznego Programu Operacyjnego Wiedza Edukacja </a:t>
            </a:r>
            <a:r>
              <a:rPr lang="pl-PL" sz="2400" dirty="0" smtClean="0"/>
              <a:t>Rozwój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4900" b="1" dirty="0" smtClean="0"/>
              <a:t>ZAGRANICZNE </a:t>
            </a:r>
            <a:r>
              <a:rPr lang="pl-PL" sz="4900" b="1" dirty="0" smtClean="0"/>
              <a:t>STAŻ UCZNIÓW ZESPOŁU SZKÓŁ SAMOCHODOWYCH W </a:t>
            </a:r>
            <a:r>
              <a:rPr lang="pl-PL" sz="4900" b="1" dirty="0" smtClean="0"/>
              <a:t>BYDGOSZCZY</a:t>
            </a:r>
            <a:br>
              <a:rPr lang="pl-PL" sz="4900" b="1" dirty="0" smtClean="0"/>
            </a:br>
            <a:r>
              <a:rPr lang="pl-PL" sz="4900" b="1" dirty="0" smtClean="0"/>
              <a:t>(Niemcy, Irlandia)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2400" dirty="0" smtClean="0"/>
              <a:t>Realizowany </a:t>
            </a:r>
            <a:r>
              <a:rPr lang="pl-PL" sz="2400" dirty="0"/>
              <a:t>ze środków PO WER na zasadach Programu Erasmus+  sektora Kształcenie i Szkolenia </a:t>
            </a:r>
            <a:r>
              <a:rPr lang="pl-PL" sz="2400" dirty="0" smtClean="0"/>
              <a:t>Zawodowe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900" b="1" dirty="0" smtClean="0">
                <a:solidFill>
                  <a:schemeClr val="accent5">
                    <a:lumMod val="75000"/>
                  </a:schemeClr>
                </a:solidFill>
              </a:rPr>
              <a:t>REKRUTACJA UCZESTNIKÓW</a:t>
            </a:r>
            <a:endParaRPr lang="pl-PL" sz="2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127">
            <a:off x="5294299" y="415618"/>
            <a:ext cx="3136524" cy="486945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870575"/>
          </a:xfrm>
        </p:spPr>
        <p:txBody>
          <a:bodyPr anchor="ctr">
            <a:normAutofit lnSpcReduction="10000"/>
          </a:bodyPr>
          <a:lstStyle/>
          <a:p>
            <a:endParaRPr lang="pl-PL" sz="1800" dirty="0" smtClean="0"/>
          </a:p>
          <a:p>
            <a:r>
              <a:rPr lang="pl-PL" sz="1800" dirty="0" smtClean="0"/>
              <a:t>Zadaniami kandydatów starających się o Staż Zagraniczny </a:t>
            </a:r>
            <a:r>
              <a:rPr lang="pl-PL" sz="1800" dirty="0" smtClean="0"/>
              <a:t>jest: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Skompletowanie potrzebnych </a:t>
            </a:r>
            <a:r>
              <a:rPr lang="pl-PL" sz="1800" dirty="0" smtClean="0"/>
              <a:t>dokumentów.  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Uzyskanie jak najlepszych wyników z językowego testu pisemnego jak i </a:t>
            </a:r>
            <a:r>
              <a:rPr lang="pl-PL" sz="1800" dirty="0" smtClean="0"/>
              <a:t>ustnego.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Stawienie się na rozmowę </a:t>
            </a:r>
            <a:r>
              <a:rPr lang="pl-PL" sz="1800" dirty="0" smtClean="0"/>
              <a:t>kwalifikacyjną (rozmowa przypomina rozmowę o pracę).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Odbycie kurs języka </a:t>
            </a:r>
            <a:r>
              <a:rPr lang="pl-PL" sz="1800" dirty="0" smtClean="0"/>
              <a:t>niemieckiego lub angielskiego (w Polsce i w kraju goszczącym).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Odbycie kurs wiedzy o kulturze </a:t>
            </a:r>
            <a:r>
              <a:rPr lang="pl-PL" sz="1800" dirty="0" smtClean="0"/>
              <a:t>Niemiec lub </a:t>
            </a:r>
            <a:r>
              <a:rPr lang="pl-PL" sz="1800" dirty="0" smtClean="0"/>
              <a:t>Irlandii.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Odbycie szkolenia </a:t>
            </a:r>
            <a:r>
              <a:rPr lang="pl-PL" sz="1800" dirty="0" smtClean="0"/>
              <a:t>BHP.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 smtClean="0"/>
              <a:t>UTRZYMANIE WYSOKICH WYNIKÓW W NAUCZANIU PRZED I PO ODBYCIU STAŻU.</a:t>
            </a:r>
            <a:endParaRPr lang="pl-PL" sz="1800" b="1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039">
            <a:off x="8369288" y="519040"/>
            <a:ext cx="3383700" cy="34598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80">
            <a:off x="6761706" y="3061206"/>
            <a:ext cx="3350214" cy="34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92272" cy="530225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</a:rPr>
              <a:t>PRZEBIEG STAŻU W NIEMCZECH</a:t>
            </a:r>
            <a:endParaRPr lang="pl-PL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870575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Uczestnicy stażu podzieleni zostali na dwie grupy:</a:t>
            </a:r>
            <a:br>
              <a:rPr lang="pl-PL" sz="1800" dirty="0" smtClean="0"/>
            </a:b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Mechanik pojazdów samochodowych (tematyka zajęć: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montaż i demontaż silnika benzynowego; układ smarowania; układ hamulcowy; płyny eksploatacyjne; układ oświetlenia pojazdu; układ chłodzenia; koła i ogumienie)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Elektromechanik pojazdów samochodowych (tematyka zajęć: </a:t>
            </a:r>
            <a:r>
              <a:rPr lang="pl-P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rawo Ohma; obwody i układy elektryczne; pomiary napięć, natężeń i rezystancji; elementy układów elektrycznych; układy zapłonowe; magistrale CAN/LIN)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r>
              <a:rPr lang="pl-PL" sz="1800" dirty="0" smtClean="0"/>
              <a:t>Każda grupa odbywała zajęcia z zakresu swojej specjalizacji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532">
            <a:off x="7711630" y="324242"/>
            <a:ext cx="4147435" cy="4240752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674">
            <a:off x="5253727" y="2592033"/>
            <a:ext cx="3960490" cy="40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5815"/>
          </a:xfrm>
        </p:spPr>
        <p:txBody>
          <a:bodyPr anchor="ctr">
            <a:norm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PRZEBIEG STAŻU W NIEMCZECH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086">
            <a:off x="8206736" y="300000"/>
            <a:ext cx="3810000" cy="38957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9" y="987425"/>
            <a:ext cx="3623030" cy="5870575"/>
          </a:xfrm>
        </p:spPr>
        <p:txBody>
          <a:bodyPr anchor="ctr">
            <a:normAutofit/>
          </a:bodyPr>
          <a:lstStyle/>
          <a:p>
            <a:r>
              <a:rPr lang="pl-PL" sz="1800" dirty="0" smtClean="0"/>
              <a:t>Ponadprogramowo zostały zrealizowane zajęcia z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pojazdem elektrycznym</a:t>
            </a:r>
            <a:r>
              <a:rPr lang="pl-PL" sz="1800" dirty="0" smtClean="0"/>
              <a:t>. Uczestnicy stażu mieli okazje przejechać się na miejscu pasażera takim autem i poczuć jego przyspieszenie, ale co najważniejsze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poznali zasady postępowania i możliwe zagrożenia podczas prac przy takim pojeździe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779">
            <a:off x="5101004" y="179065"/>
            <a:ext cx="3403250" cy="34798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494">
            <a:off x="4362600" y="2799836"/>
            <a:ext cx="3941342" cy="37245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652">
            <a:off x="8140233" y="3211652"/>
            <a:ext cx="3806051" cy="33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718">
            <a:off x="4702365" y="436728"/>
            <a:ext cx="3757094" cy="447241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92272" cy="530225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</a:rPr>
              <a:t>PRZEBIEG STAŻU W IRLANDII</a:t>
            </a:r>
            <a:endParaRPr lang="pl-PL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870575"/>
          </a:xfrm>
        </p:spPr>
        <p:txBody>
          <a:bodyPr>
            <a:normAutofit/>
          </a:bodyPr>
          <a:lstStyle/>
          <a:p>
            <a:r>
              <a:rPr lang="pl-PL" sz="1800" dirty="0" smtClean="0"/>
              <a:t>Uczestnicy stażu podzieleni zostali na dwie </a:t>
            </a:r>
            <a:r>
              <a:rPr lang="pl-PL" sz="1800" dirty="0" smtClean="0"/>
              <a:t>grupy ze względu na miejsca pobytu: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/>
              <a:t>Mallow</a:t>
            </a:r>
            <a:r>
              <a:rPr lang="pl-PL" sz="1800" dirty="0"/>
              <a:t> – miasto leżące w prowincji Munster, w hrabstwie Cork w Irlandii nad rzeką </a:t>
            </a:r>
            <a:r>
              <a:rPr lang="pl-PL" sz="1800" dirty="0" err="1"/>
              <a:t>Blackwater</a:t>
            </a:r>
            <a:r>
              <a:rPr lang="pl-PL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 smtClean="0"/>
              <a:t>Sligo</a:t>
            </a:r>
            <a:r>
              <a:rPr lang="pl-PL" sz="1800" dirty="0" smtClean="0"/>
              <a:t> </a:t>
            </a:r>
            <a:r>
              <a:rPr lang="pl-PL" sz="1800" dirty="0"/>
              <a:t>− miasto w północno-zachodniej Irlandii, w prowincji </a:t>
            </a:r>
            <a:r>
              <a:rPr lang="pl-PL" sz="1800" dirty="0" err="1"/>
              <a:t>Connacht</a:t>
            </a:r>
            <a:r>
              <a:rPr lang="pl-PL" sz="1800" dirty="0"/>
              <a:t>, stolica hrabstwa </a:t>
            </a:r>
            <a:r>
              <a:rPr lang="pl-PL" sz="1800" dirty="0" err="1" smtClean="0"/>
              <a:t>Sligo</a:t>
            </a:r>
            <a:r>
              <a:rPr lang="pl-PL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  <a:p>
            <a:r>
              <a:rPr lang="pl-PL" sz="1800" dirty="0" smtClean="0"/>
              <a:t>Uczestnicy odbywali staże w irlandzkich serwisach samochodów gdzie dokonywali: </a:t>
            </a:r>
            <a:br>
              <a:rPr lang="pl-PL" sz="1800" dirty="0" smtClean="0"/>
            </a:b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montaży </a:t>
            </a:r>
            <a:r>
              <a:rPr lang="pl-P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demontaży silników; napraw układów </a:t>
            </a:r>
            <a:r>
              <a:rPr lang="pl-P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smarowania;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serwisu układów hamulcowych; wymiany płynów eksploatacyjnych; napraw układów oświetlenia </a:t>
            </a:r>
            <a:r>
              <a:rPr lang="pl-P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pojazdu;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kontroli układ </a:t>
            </a:r>
            <a:r>
              <a:rPr lang="pl-P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chłodzenia;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wymiany koła </a:t>
            </a:r>
            <a:r>
              <a:rPr lang="pl-P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ogumienia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269">
            <a:off x="8523202" y="457200"/>
            <a:ext cx="3055797" cy="3652150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778">
            <a:off x="6580912" y="2283275"/>
            <a:ext cx="3803436" cy="45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7" y="457200"/>
            <a:ext cx="3440639" cy="4099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pPr algn="ctr"/>
            <a:r>
              <a:rPr lang="pl-PL" sz="2900" b="1" dirty="0" smtClean="0"/>
              <a:t>Korzyści uczestnictwa </a:t>
            </a:r>
            <a:br>
              <a:rPr lang="pl-PL" sz="2900" b="1" dirty="0" smtClean="0"/>
            </a:br>
            <a:r>
              <a:rPr lang="pl-PL" sz="2900" b="1" dirty="0" smtClean="0"/>
              <a:t>w projekcie</a:t>
            </a:r>
            <a:endParaRPr lang="pl-PL" sz="29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87057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Poprawa umiejętności językowych             (możliwość użycia języka obcego w rozmowie; poznanie słownictwa zawodowego w języku obcym)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Poprawa umiejętności manualnych      (np. lutowanie, posługiwanie się diagnoskopem, diagnostyka poszczególnych układów w pojeździe)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Zdobycie wiedzy teoretycznej z zagadnień mechanicznych oraz elektromechanicznych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Zapoznanie się z kulturą </a:t>
            </a:r>
            <a:r>
              <a:rPr lang="pl-PL" sz="1800" dirty="0" smtClean="0"/>
              <a:t>Kraju goszczącego. (życie w rodzinach irlandzkich, wycieczki krajoznawcze i poznawcze)</a:t>
            </a: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Odbycie </a:t>
            </a:r>
            <a:r>
              <a:rPr lang="pl-PL" sz="1800" dirty="0" smtClean="0"/>
              <a:t>szkoleń językowych i zawodowych.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Zdobycie certyfikacji międzynarodowych.</a:t>
            </a:r>
            <a:endParaRPr lang="pl-PL" sz="1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224">
            <a:off x="8938949" y="95212"/>
            <a:ext cx="3144287" cy="27826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69" y="1983066"/>
            <a:ext cx="3018737" cy="3086659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276">
            <a:off x="4911748" y="3546365"/>
            <a:ext cx="2868168" cy="2932702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649">
            <a:off x="9045147" y="3385221"/>
            <a:ext cx="2723364" cy="32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05770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Dalsze plany</a:t>
            </a:r>
            <a:br>
              <a:rPr lang="pl-PL" b="1" dirty="0" smtClean="0"/>
            </a:br>
            <a:r>
              <a:rPr lang="pl-PL" b="1" dirty="0" smtClean="0"/>
              <a:t>Upowszechnianie projektu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903" l="0" r="100000">
                        <a14:foregroundMark x1="88286" y1="60324" x2="90857" y2="63158"/>
                        <a14:foregroundMark x1="84571" y1="83806" x2="77714" y2="73279"/>
                        <a14:foregroundMark x1="81143" y1="64777" x2="78571" y2="78138"/>
                        <a14:foregroundMark x1="90857" y1="82591" x2="94857" y2="73279"/>
                        <a14:backgroundMark x1="65714" y1="51417" x2="60286" y2="55466"/>
                        <a14:backgroundMark x1="29429" y1="59919" x2="39429" y2="59919"/>
                        <a14:backgroundMark x1="50286" y1="48583" x2="50286" y2="50202"/>
                        <a14:backgroundMark x1="39714" y1="35223" x2="41429" y2="39676"/>
                        <a14:backgroundMark x1="34571" y1="46559" x2="35714" y2="46964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1320">
            <a:off x="6038137" y="1089827"/>
            <a:ext cx="5783888" cy="408177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269242"/>
            <a:ext cx="4837681" cy="5588758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Przedstawienie zdobytych umiejętności i sprawozdanie z wyjazdu na spotkaniu z rodzicami obu grup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Wykłady dla koleżanek i kolegów z klas uczestników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Stworzenie prezentacji z pobytu na stażu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Prowadzenie strony internetowej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Budowa stanowisk diagnostycznych dla szkoły, na bazie stanowisk na których pracowali uczniowie w Niemczech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Na podstawie zdobytej wiedzy i doświadczeń, tworzenie nowego projektu wyjazdu na staż (najbliższy projekt – wyjazd do </a:t>
            </a:r>
            <a:r>
              <a:rPr lang="pl-PL" dirty="0" smtClean="0"/>
              <a:t>Irlandii i Niemiec a w planach Hiszpania)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66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8494" y="2721548"/>
            <a:ext cx="4607399" cy="1600200"/>
          </a:xfrm>
        </p:spPr>
        <p:txBody>
          <a:bodyPr anchor="ctr">
            <a:normAutofit/>
          </a:bodyPr>
          <a:lstStyle/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56">
            <a:off x="5280709" y="299386"/>
            <a:ext cx="6819604" cy="6444526"/>
          </a:xfrm>
        </p:spPr>
      </p:pic>
    </p:spTree>
    <p:extLst>
      <p:ext uri="{BB962C8B-B14F-4D97-AF65-F5344CB8AC3E}">
        <p14:creationId xmlns:p14="http://schemas.microsoft.com/office/powerpoint/2010/main" val="32709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2725" y="0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0086" y="1325563"/>
            <a:ext cx="10515600" cy="4351338"/>
          </a:xfrm>
        </p:spPr>
        <p:txBody>
          <a:bodyPr anchor="ctr"/>
          <a:lstStyle/>
          <a:p>
            <a:r>
              <a:rPr lang="pl-PL" dirty="0" smtClean="0"/>
              <a:t>Realizowane projekty</a:t>
            </a:r>
          </a:p>
          <a:p>
            <a:r>
              <a:rPr lang="pl-PL" dirty="0" smtClean="0"/>
              <a:t>Cele projektów</a:t>
            </a:r>
            <a:endParaRPr lang="pl-PL" dirty="0" smtClean="0"/>
          </a:p>
          <a:p>
            <a:r>
              <a:rPr lang="pl-PL" dirty="0" smtClean="0"/>
              <a:t>Nasi Partnerzy</a:t>
            </a:r>
            <a:endParaRPr lang="pl-PL" dirty="0" smtClean="0"/>
          </a:p>
          <a:p>
            <a:r>
              <a:rPr lang="pl-PL" dirty="0" smtClean="0"/>
              <a:t>Rekrutacja </a:t>
            </a:r>
          </a:p>
          <a:p>
            <a:r>
              <a:rPr lang="pl-PL" dirty="0" smtClean="0"/>
              <a:t>Przebieg stażu</a:t>
            </a:r>
          </a:p>
          <a:p>
            <a:r>
              <a:rPr lang="pl-PL" dirty="0"/>
              <a:t>U</a:t>
            </a:r>
            <a:r>
              <a:rPr lang="pl-PL" dirty="0" smtClean="0"/>
              <a:t>powszechnianie </a:t>
            </a:r>
            <a:r>
              <a:rPr lang="pl-PL" dirty="0" smtClean="0"/>
              <a:t>projektu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96" y="235865"/>
            <a:ext cx="4830522" cy="483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3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PROJEKTY W LATACH 2016-2018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projekt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nr </a:t>
            </a:r>
            <a:r>
              <a:rPr lang="pl-PL" b="1" i="1" dirty="0" smtClean="0">
                <a:solidFill>
                  <a:schemeClr val="bg1">
                    <a:lumMod val="65000"/>
                  </a:schemeClr>
                </a:solidFill>
              </a:rPr>
              <a:t>2015-1-PL01-KA102-015355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, tytuł: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„</a:t>
            </a:r>
            <a:r>
              <a:rPr lang="pl-PL" b="1" i="1" dirty="0">
                <a:solidFill>
                  <a:schemeClr val="bg1">
                    <a:lumMod val="65000"/>
                  </a:schemeClr>
                </a:solidFill>
              </a:rPr>
              <a:t>Mobilność nauczania w zawodzie mechanik i elektromechanik pojazdów samochodowych, szansą na zdobycie nowych umiejętności</a:t>
            </a:r>
            <a:r>
              <a:rPr lang="pl-PL" b="1" i="1" dirty="0" smtClean="0">
                <a:solidFill>
                  <a:schemeClr val="bg1">
                    <a:lumMod val="65000"/>
                  </a:schemeClr>
                </a:solidFill>
              </a:rPr>
              <a:t>”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 – 2015-2017 (Niemcy)</a:t>
            </a:r>
          </a:p>
          <a:p>
            <a:r>
              <a:rPr lang="pl-PL" dirty="0" smtClean="0"/>
              <a:t>projekt </a:t>
            </a:r>
            <a:r>
              <a:rPr lang="pl-PL" dirty="0"/>
              <a:t>nr </a:t>
            </a:r>
            <a:r>
              <a:rPr lang="pl-PL" b="1" i="1" dirty="0" smtClean="0"/>
              <a:t>2016-1-PL01-KA102-024760</a:t>
            </a:r>
            <a:r>
              <a:rPr lang="pl-PL" dirty="0" smtClean="0"/>
              <a:t>, </a:t>
            </a:r>
            <a:r>
              <a:rPr lang="pl-PL" dirty="0"/>
              <a:t>tytuł: </a:t>
            </a:r>
            <a:r>
              <a:rPr lang="pl-PL" b="1" i="1" dirty="0"/>
              <a:t>„Staże zagraniczne dla uczniów i absolwentów szkół zawodowych oraz mobilność kadry kształcenia zawodowego</a:t>
            </a:r>
            <a:r>
              <a:rPr lang="pl-PL" b="1" i="1" dirty="0" smtClean="0"/>
              <a:t>” </a:t>
            </a:r>
            <a:r>
              <a:rPr lang="pl-PL" dirty="0" smtClean="0"/>
              <a:t>– 2016-2018 (Irlandia)</a:t>
            </a:r>
          </a:p>
          <a:p>
            <a:r>
              <a:rPr lang="pl-PL" dirty="0" smtClean="0"/>
              <a:t>projekt nr </a:t>
            </a:r>
            <a:r>
              <a:rPr lang="pl-PL" b="1" i="1" dirty="0" smtClean="0"/>
              <a:t>2017-1-PL01-KA102-035969</a:t>
            </a:r>
            <a:r>
              <a:rPr lang="pl-PL" dirty="0" smtClean="0"/>
              <a:t> </a:t>
            </a:r>
            <a:r>
              <a:rPr lang="pl-PL" dirty="0"/>
              <a:t>t</a:t>
            </a:r>
            <a:r>
              <a:rPr lang="pl-PL" dirty="0" smtClean="0"/>
              <a:t>ytuł</a:t>
            </a:r>
            <a:r>
              <a:rPr lang="pl-PL" dirty="0"/>
              <a:t>: </a:t>
            </a:r>
            <a:r>
              <a:rPr lang="pl-PL" b="1" i="1" dirty="0"/>
              <a:t>„Specjalizacje: blacharz-lakiernik i specjalista pojazdów o napędach hybrydowych i elektrycznych szansą na dalszy </a:t>
            </a:r>
            <a:r>
              <a:rPr lang="pl-PL" b="1" i="1" dirty="0" smtClean="0"/>
              <a:t>rozwój”</a:t>
            </a:r>
            <a:r>
              <a:rPr lang="pl-PL" dirty="0" smtClean="0"/>
              <a:t> – 2017-2019 (Niemcy)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22" y="344802"/>
            <a:ext cx="1905000" cy="17716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CO DAJE NAM PISANIE PROJEKTÓW.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projekt nr </a:t>
            </a:r>
            <a:r>
              <a:rPr lang="pl-PL" b="1" i="1" dirty="0">
                <a:solidFill>
                  <a:schemeClr val="bg1">
                    <a:lumMod val="65000"/>
                  </a:schemeClr>
                </a:solidFill>
              </a:rPr>
              <a:t>2015-1-PL01-KA102-015355</a:t>
            </a:r>
            <a:endParaRPr lang="pl-PL" dirty="0" smtClean="0"/>
          </a:p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Wysokość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dofinansowania łącznie: </a:t>
            </a:r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438 346,96 </a:t>
            </a:r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PLN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Mobilność: 64 uczniów (wyjechało 64 uczniów)</a:t>
            </a:r>
          </a:p>
          <a:p>
            <a:pPr lvl="3"/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W tym uczniowie szkoły zasadniczej: 5</a:t>
            </a:r>
          </a:p>
          <a:p>
            <a:pPr lvl="3"/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Uczniowie technikum: 59 (w tym jedna uczennica)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dirty="0"/>
              <a:t>projekt nr </a:t>
            </a:r>
            <a:r>
              <a:rPr lang="pl-PL" b="1" i="1" dirty="0"/>
              <a:t>2016-1-PL01-KA102-024760 </a:t>
            </a:r>
            <a:endParaRPr lang="pl-PL" b="1" i="1" dirty="0" smtClean="0"/>
          </a:p>
          <a:p>
            <a:r>
              <a:rPr lang="pl-PL" dirty="0" smtClean="0"/>
              <a:t>Wysokość </a:t>
            </a:r>
            <a:r>
              <a:rPr lang="pl-PL" dirty="0"/>
              <a:t>dofinansowania łącznie: </a:t>
            </a:r>
            <a:r>
              <a:rPr lang="pl-PL" b="1" dirty="0"/>
              <a:t>785 009,16 PLN</a:t>
            </a:r>
          </a:p>
          <a:p>
            <a:pPr lvl="1"/>
            <a:r>
              <a:rPr lang="pl-PL" dirty="0" smtClean="0"/>
              <a:t>Mobilność: 64 uczniów (wyjechało 32 uczniów wyjedzie jeszcze 32)</a:t>
            </a:r>
          </a:p>
          <a:p>
            <a:pPr lvl="3"/>
            <a:r>
              <a:rPr lang="pl-PL" dirty="0" smtClean="0"/>
              <a:t>W czym uczniowie szkoły zasadniczej: 5</a:t>
            </a:r>
          </a:p>
          <a:p>
            <a:pPr lvl="3"/>
            <a:r>
              <a:rPr lang="pl-PL" dirty="0" smtClean="0"/>
              <a:t>Uczniowie technikum: 27 (w tym jedna uczennica i jeden absolwent)</a:t>
            </a:r>
          </a:p>
          <a:p>
            <a:r>
              <a:rPr lang="pl-PL" dirty="0"/>
              <a:t>projekt nr </a:t>
            </a:r>
            <a:r>
              <a:rPr lang="pl-PL" b="1" i="1" dirty="0" smtClean="0"/>
              <a:t>2017-1-PL01-KA102-035969</a:t>
            </a:r>
          </a:p>
          <a:p>
            <a:r>
              <a:rPr lang="pl-PL" dirty="0"/>
              <a:t>Wysokość dofinansowania łącznie: </a:t>
            </a:r>
            <a:r>
              <a:rPr lang="pl-PL" b="1" dirty="0" smtClean="0"/>
              <a:t>642 822,64 PLN</a:t>
            </a:r>
          </a:p>
          <a:p>
            <a:pPr lvl="1"/>
            <a:r>
              <a:rPr lang="pl-PL" dirty="0" smtClean="0"/>
              <a:t>Mobilność</a:t>
            </a:r>
            <a:r>
              <a:rPr lang="pl-PL" dirty="0"/>
              <a:t>: </a:t>
            </a:r>
            <a:r>
              <a:rPr lang="pl-PL" dirty="0" smtClean="0"/>
              <a:t>62 </a:t>
            </a:r>
            <a:r>
              <a:rPr lang="pl-PL" dirty="0"/>
              <a:t>uczniów </a:t>
            </a:r>
            <a:r>
              <a:rPr lang="pl-PL" dirty="0" smtClean="0"/>
              <a:t>(wyjazdy w planie)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88" y="2155823"/>
            <a:ext cx="1647825" cy="1905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65" y="4355328"/>
            <a:ext cx="2283297" cy="2146299"/>
          </a:xfrm>
          <a:prstGeom prst="rect">
            <a:avLst/>
          </a:prstGeom>
        </p:spPr>
      </p:pic>
      <p:sp>
        <p:nvSpPr>
          <p:cNvPr id="8" name="Strzałka zakrzywiona w lewo 7"/>
          <p:cNvSpPr/>
          <p:nvPr/>
        </p:nvSpPr>
        <p:spPr>
          <a:xfrm rot="20369297">
            <a:off x="11275646" y="1122469"/>
            <a:ext cx="897127" cy="15183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trzałka zakrzywiona w prawo 8"/>
          <p:cNvSpPr/>
          <p:nvPr/>
        </p:nvSpPr>
        <p:spPr>
          <a:xfrm rot="1732063">
            <a:off x="9166746" y="3125168"/>
            <a:ext cx="900752" cy="13459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" y="973339"/>
            <a:ext cx="4970938" cy="571112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2" y="901294"/>
            <a:ext cx="4316119" cy="499792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8" y="153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CO DAJE NAM PISANIE PROJEKTÓW.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bjaśnienie w chmurce 3"/>
          <p:cNvSpPr/>
          <p:nvPr/>
        </p:nvSpPr>
        <p:spPr>
          <a:xfrm>
            <a:off x="4656161" y="1272844"/>
            <a:ext cx="2879677" cy="970625"/>
          </a:xfrm>
          <a:prstGeom prst="cloud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Pozyskujemy </a:t>
            </a:r>
            <a:r>
              <a:rPr lang="pl-PL" dirty="0" smtClean="0"/>
              <a:t>pieniądze</a:t>
            </a:r>
            <a:endParaRPr lang="pl-PL" dirty="0"/>
          </a:p>
        </p:txBody>
      </p:sp>
      <p:sp>
        <p:nvSpPr>
          <p:cNvPr id="5" name="Objaśnienie w chmurce 4"/>
          <p:cNvSpPr/>
          <p:nvPr/>
        </p:nvSpPr>
        <p:spPr>
          <a:xfrm>
            <a:off x="580496" y="3244187"/>
            <a:ext cx="2879677" cy="1169431"/>
          </a:xfrm>
          <a:prstGeom prst="cloud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Podróżujemy</a:t>
            </a:r>
          </a:p>
        </p:txBody>
      </p:sp>
      <p:sp>
        <p:nvSpPr>
          <p:cNvPr id="6" name="Objaśnienie w chmurce 5"/>
          <p:cNvSpPr/>
          <p:nvPr/>
        </p:nvSpPr>
        <p:spPr>
          <a:xfrm>
            <a:off x="4688643" y="3273738"/>
            <a:ext cx="2879677" cy="970625"/>
          </a:xfrm>
          <a:prstGeom prst="cloud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Uczymy się</a:t>
            </a:r>
          </a:p>
        </p:txBody>
      </p:sp>
      <p:sp>
        <p:nvSpPr>
          <p:cNvPr id="7" name="Objaśnienie w chmurce 6"/>
          <p:cNvSpPr/>
          <p:nvPr/>
        </p:nvSpPr>
        <p:spPr>
          <a:xfrm>
            <a:off x="8668603" y="3170213"/>
            <a:ext cx="2879677" cy="1317381"/>
          </a:xfrm>
          <a:prstGeom prst="cloud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Zdobywamy </a:t>
            </a:r>
            <a:r>
              <a:rPr lang="pl-PL" dirty="0" smtClean="0"/>
              <a:t>kompetencje i doświadczenie</a:t>
            </a:r>
            <a:endParaRPr lang="pl-PL" dirty="0"/>
          </a:p>
        </p:txBody>
      </p:sp>
      <p:sp>
        <p:nvSpPr>
          <p:cNvPr id="8" name="Pagon 7"/>
          <p:cNvSpPr/>
          <p:nvPr/>
        </p:nvSpPr>
        <p:spPr>
          <a:xfrm rot="8932820">
            <a:off x="2729552" y="2538484"/>
            <a:ext cx="684663" cy="368489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 rot="1604217">
            <a:off x="8714892" y="2522385"/>
            <a:ext cx="684663" cy="368489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 rot="5400000">
            <a:off x="5722056" y="2618208"/>
            <a:ext cx="684663" cy="368489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470882" y="5321726"/>
            <a:ext cx="7315200" cy="102694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ZAWARTE PRZYJAŹNIE, NIEZAPOMNIANA PRZYGODA</a:t>
            </a:r>
            <a:endParaRPr lang="pl-PL" sz="2400" b="1" dirty="0"/>
          </a:p>
        </p:txBody>
      </p:sp>
      <p:sp>
        <p:nvSpPr>
          <p:cNvPr id="12" name="Pagon 11"/>
          <p:cNvSpPr/>
          <p:nvPr/>
        </p:nvSpPr>
        <p:spPr>
          <a:xfrm rot="1604217">
            <a:off x="2517171" y="4734734"/>
            <a:ext cx="684663" cy="368489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 rot="5400000">
            <a:off x="5753667" y="4598800"/>
            <a:ext cx="684663" cy="368489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agon 13"/>
          <p:cNvSpPr/>
          <p:nvPr/>
        </p:nvSpPr>
        <p:spPr>
          <a:xfrm rot="8932820">
            <a:off x="8629305" y="4750830"/>
            <a:ext cx="684663" cy="368489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32713" cy="530225"/>
          </a:xfrm>
        </p:spPr>
        <p:txBody>
          <a:bodyPr anchor="ctr"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</a:rPr>
              <a:t>CELE PROJEKTÓW</a:t>
            </a:r>
            <a:endParaRPr lang="pl-PL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870575"/>
          </a:xfrm>
        </p:spPr>
        <p:txBody>
          <a:bodyPr anchor="ctr"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Podniesienie </a:t>
            </a:r>
            <a:r>
              <a:rPr lang="pl-PL" sz="2600" dirty="0"/>
              <a:t>umiejętności międzykulturowych i zawodowych </a:t>
            </a:r>
            <a:r>
              <a:rPr lang="pl-PL" sz="2600" dirty="0" smtClean="0"/>
              <a:t>uczniów.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Doskonalenie </a:t>
            </a:r>
            <a:r>
              <a:rPr lang="pl-PL" sz="2600" dirty="0"/>
              <a:t>praktycznej znajomości języków </a:t>
            </a:r>
            <a:r>
              <a:rPr lang="pl-PL" sz="2600" dirty="0" smtClean="0"/>
              <a:t>obcych.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Zapoznanie </a:t>
            </a:r>
            <a:r>
              <a:rPr lang="pl-PL" sz="2600" dirty="0"/>
              <a:t>się z kulturą i organizacją pracy w krajach Unii </a:t>
            </a:r>
            <a:r>
              <a:rPr lang="pl-PL" sz="2600" dirty="0" smtClean="0"/>
              <a:t>Europejskiej.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Rozwój </a:t>
            </a:r>
            <a:r>
              <a:rPr lang="pl-PL" sz="2600" dirty="0"/>
              <a:t>współpracy międzynarodowej przez </a:t>
            </a:r>
            <a:r>
              <a:rPr lang="pl-PL" sz="2600" dirty="0" smtClean="0"/>
              <a:t>szkołę.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Rozwój </a:t>
            </a:r>
            <a:r>
              <a:rPr lang="pl-PL" sz="2600" dirty="0"/>
              <a:t>osobisty i zawodowy </a:t>
            </a:r>
            <a:r>
              <a:rPr lang="pl-PL" sz="2600" dirty="0" smtClean="0"/>
              <a:t>ucznia.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Promowanie </a:t>
            </a:r>
            <a:r>
              <a:rPr lang="pl-PL" sz="2600" dirty="0"/>
              <a:t>poczucia aktywnego obywatelstwa europejskiego, solidarności i tolerancji wśród europejskiej </a:t>
            </a:r>
            <a:r>
              <a:rPr lang="pl-PL" sz="2600" dirty="0" smtClean="0"/>
              <a:t>młodzieży.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Wyrabianie </a:t>
            </a:r>
            <a:r>
              <a:rPr lang="pl-PL" sz="2600" dirty="0"/>
              <a:t>nawyków ciągłego doskonalenia zawodowego, zdobywania nowych wiadomości i umiejętności zwiększających mobilność młodego pracownika na rynku pracy.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728">
            <a:off x="8374097" y="281165"/>
            <a:ext cx="3392832" cy="346917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565">
            <a:off x="5305413" y="421706"/>
            <a:ext cx="2784816" cy="284747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189">
            <a:off x="6353505" y="2102992"/>
            <a:ext cx="3559354" cy="363943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723">
            <a:off x="5282103" y="4252216"/>
            <a:ext cx="2642570" cy="2246184"/>
          </a:xfrm>
          <a:prstGeom prst="rect">
            <a:avLst/>
          </a:prstGeom>
        </p:spPr>
      </p:pic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351">
            <a:off x="8519611" y="3464760"/>
            <a:ext cx="3204981" cy="2836408"/>
          </a:xfrm>
        </p:spPr>
      </p:pic>
    </p:spTree>
    <p:extLst>
      <p:ext uri="{BB962C8B-B14F-4D97-AF65-F5344CB8AC3E}">
        <p14:creationId xmlns:p14="http://schemas.microsoft.com/office/powerpoint/2010/main" val="7121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870575"/>
          </a:xfrm>
        </p:spPr>
        <p:txBody>
          <a:bodyPr anchor="ctr">
            <a:noAutofit/>
          </a:bodyPr>
          <a:lstStyle/>
          <a:p>
            <a:r>
              <a:rPr lang="pl-PL" sz="1800" dirty="0" smtClean="0"/>
              <a:t>Ośrodek Centrum Wspierania Rzemiosła zajmuje się m.in.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Transnarodowe projekty z Włochami, Polską i Francją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Doradztwem w zakresie mobilności dla uczniów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Zgodnie z zapotrzebowaniem doskonali zawodowo na specjalistów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  <a:p>
            <a:r>
              <a:rPr lang="pl-PL" sz="1800" dirty="0" smtClean="0"/>
              <a:t>Ponadto o ośrodek w Götz</a:t>
            </a:r>
            <a:r>
              <a:rPr lang="pl-PL" sz="1800" b="1" dirty="0" smtClean="0"/>
              <a:t> </a:t>
            </a:r>
            <a:r>
              <a:rPr lang="pl-PL" sz="1800" dirty="0" smtClean="0"/>
              <a:t>dysponuje nowym wyposażeniem technicznym, bardzo nowoczesnymi warsztatami, pracowniami komputerowymi i salami do zajęć teoretycznych.</a:t>
            </a:r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501">
            <a:off x="4970716" y="513927"/>
            <a:ext cx="3155272" cy="27924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467">
            <a:off x="9354133" y="481591"/>
            <a:ext cx="2575981" cy="227974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0128">
            <a:off x="7153975" y="950582"/>
            <a:ext cx="3142592" cy="296974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595">
            <a:off x="8654317" y="3062647"/>
            <a:ext cx="3189011" cy="3013615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2651284"/>
            <a:ext cx="4095243" cy="405216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588" y="364004"/>
            <a:ext cx="5110636" cy="13443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</a:rPr>
              <a:t>CENTRUM WSPIERANIA RZEMIOSŁA W GÖTZ </a:t>
            </a:r>
            <a:endParaRPr lang="pl-PL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1634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CENTRUM WSPIERANIA RZEMIOSŁA W GÖTZ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1" y="1153661"/>
            <a:ext cx="9165980" cy="5464520"/>
          </a:xfrm>
        </p:spPr>
      </p:pic>
    </p:spTree>
    <p:extLst>
      <p:ext uri="{BB962C8B-B14F-4D97-AF65-F5344CB8AC3E}">
        <p14:creationId xmlns:p14="http://schemas.microsoft.com/office/powerpoint/2010/main" val="37118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814">
            <a:off x="3474597" y="905659"/>
            <a:ext cx="4452405" cy="53021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4819">
            <a:off x="9307394" y="18223"/>
            <a:ext cx="2895884" cy="34485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9463"/>
          </a:xfrm>
        </p:spPr>
        <p:txBody>
          <a:bodyPr>
            <a:normAutofit/>
          </a:bodyPr>
          <a:lstStyle/>
          <a:p>
            <a:r>
              <a:rPr lang="pl-PL" sz="2900" b="1" dirty="0" smtClean="0">
                <a:solidFill>
                  <a:schemeClr val="accent5">
                    <a:lumMod val="75000"/>
                  </a:schemeClr>
                </a:solidFill>
              </a:rPr>
              <a:t>YOUR INTERNATIONAL TRAINING</a:t>
            </a:r>
            <a:endParaRPr lang="pl-PL" sz="2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404">
            <a:off x="6228008" y="987425"/>
            <a:ext cx="4082559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446663"/>
            <a:ext cx="3932237" cy="44223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YIT prężnie </a:t>
            </a:r>
            <a:r>
              <a:rPr lang="pl-PL" dirty="0"/>
              <a:t>funkcjonująca irlandzka organizacja działająca w dziedzinie rozwoju zawodowego i edukacji.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 wielu </a:t>
            </a:r>
            <a:r>
              <a:rPr lang="pl-PL" dirty="0"/>
              <a:t>lat jest partnerem projektów mobilności dla szkół i uczelni ze wszystkich krajów Unii Europejskiej oraz innych państw nie będących jej członkami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Firma YIT jest również organizatorem zawodowych kursów językowych i warsztatów na temat kultury, stylu życia oraz obyczajów w krajach Unii Europejskiej.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YIT zapewnia </a:t>
            </a:r>
            <a:r>
              <a:rPr lang="pl-PL" dirty="0"/>
              <a:t>uczestnikom projektu praktyki na wysokim poziomie, które przyczynią się do podniesienia kompetencji zawodowych i językowych uczniów.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5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736</Words>
  <Application>Microsoft Office PowerPoint</Application>
  <PresentationFormat>Panoramiczny</PresentationFormat>
  <Paragraphs>95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 Projekty realizowany ze środków Europejskiego Funduszu Społecznego Programu Operacyjnego Wiedza Edukacja Rozwój  ZAGRANICZNE STAŻ UCZNIÓW ZESPOŁU SZKÓŁ SAMOCHODOWYCH W BYDGOSZCZY (Niemcy, Irlandia)  Realizowany ze środków PO WER na zasadach Programu Erasmus+  sektora Kształcenie i Szkolenia Zawodowe</vt:lpstr>
      <vt:lpstr>AGENDA</vt:lpstr>
      <vt:lpstr>PROJEKTY W LATACH 2016-2018</vt:lpstr>
      <vt:lpstr>CO DAJE NAM PISANIE PROJEKTÓW.</vt:lpstr>
      <vt:lpstr>CO DAJE NAM PISANIE PROJEKTÓW.</vt:lpstr>
      <vt:lpstr>CELE PROJEKTÓW</vt:lpstr>
      <vt:lpstr>CENTRUM WSPIERANIA RZEMIOSŁA W GÖTZ </vt:lpstr>
      <vt:lpstr>CENTRUM WSPIERANIA RZEMIOSŁA W GÖTZ </vt:lpstr>
      <vt:lpstr>YOUR INTERNATIONAL TRAINING</vt:lpstr>
      <vt:lpstr>REKRUTACJA UCZESTNIKÓW</vt:lpstr>
      <vt:lpstr>PRZEBIEG STAŻU W NIEMCZECH</vt:lpstr>
      <vt:lpstr>PRZEBIEG STAŻU W NIEMCZECH</vt:lpstr>
      <vt:lpstr>PRZEBIEG STAŻU W IRLANDII</vt:lpstr>
      <vt:lpstr>Korzyści uczestnictwa  w projekcie</vt:lpstr>
      <vt:lpstr>Dalsze plany Upowszechnianie projektu</vt:lpstr>
      <vt:lpstr>Dziękujemy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ze środków Europejskiego Funduszu Społecznego Programu Operacyjnego Wiedza Edukacja Rozwój      ZAGRANICZNY STAŻ UCZNIÓW ZESPOŁO SZKÓŁ SAMOCHODOWYCH W BYDGOSZCZY     Realizowany ze środków PO WER na zasadach Programu Erasmus+  sektora Kształcenie i Szkolenia Zawodowe</dc:title>
  <dc:creator>Karolina</dc:creator>
  <cp:lastModifiedBy>Robert Rydzewski</cp:lastModifiedBy>
  <cp:revision>52</cp:revision>
  <dcterms:created xsi:type="dcterms:W3CDTF">2016-04-08T18:38:14Z</dcterms:created>
  <dcterms:modified xsi:type="dcterms:W3CDTF">2017-07-18T15:07:01Z</dcterms:modified>
</cp:coreProperties>
</file>